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8" r:id="rId2"/>
    <p:sldId id="264" r:id="rId3"/>
    <p:sldId id="260" r:id="rId4"/>
    <p:sldId id="261" r:id="rId5"/>
    <p:sldId id="262" r:id="rId6"/>
    <p:sldId id="267" r:id="rId7"/>
    <p:sldId id="271" r:id="rId8"/>
    <p:sldId id="273" r:id="rId9"/>
    <p:sldId id="272" r:id="rId10"/>
    <p:sldId id="270" r:id="rId11"/>
    <p:sldId id="268" r:id="rId12"/>
    <p:sldId id="275" r:id="rId13"/>
    <p:sldId id="277" r:id="rId14"/>
    <p:sldId id="26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3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E479-FD45-4FD6-9818-CAD1225E46E1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F54D3E4-A3D0-4EE9-A9E5-47E8334A0A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E479-FD45-4FD6-9818-CAD1225E46E1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D3E4-A3D0-4EE9-A9E5-47E8334A0A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E479-FD45-4FD6-9818-CAD1225E46E1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D3E4-A3D0-4EE9-A9E5-47E8334A0A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E479-FD45-4FD6-9818-CAD1225E46E1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F54D3E4-A3D0-4EE9-A9E5-47E8334A0A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E479-FD45-4FD6-9818-CAD1225E46E1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D3E4-A3D0-4EE9-A9E5-47E8334A0A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E479-FD45-4FD6-9818-CAD1225E46E1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D3E4-A3D0-4EE9-A9E5-47E8334A0A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E479-FD45-4FD6-9818-CAD1225E46E1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F54D3E4-A3D0-4EE9-A9E5-47E8334A0A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E479-FD45-4FD6-9818-CAD1225E46E1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D3E4-A3D0-4EE9-A9E5-47E8334A0A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E479-FD45-4FD6-9818-CAD1225E46E1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D3E4-A3D0-4EE9-A9E5-47E8334A0A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E479-FD45-4FD6-9818-CAD1225E46E1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D3E4-A3D0-4EE9-A9E5-47E8334A0A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E479-FD45-4FD6-9818-CAD1225E46E1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4D3E4-A3D0-4EE9-A9E5-47E8334A0A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F51E479-FD45-4FD6-9818-CAD1225E46E1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F54D3E4-A3D0-4EE9-A9E5-47E8334A0A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PC\Desktop\Downloaded doc\ros037.gif"/>
          <p:cNvPicPr>
            <a:picLocks noChangeAspect="1" noChangeArrowheads="1" noCrop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auto">
          <a:xfrm>
            <a:off x="0" y="990600"/>
            <a:ext cx="9146089" cy="381814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81000" y="0"/>
            <a:ext cx="381000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9600" dirty="0" smtClean="0">
                <a:solidFill>
                  <a:srgbClr val="4D7C0E"/>
                </a:solidFill>
                <a:latin typeface="NikoshBAN" pitchFamily="2" charset="0"/>
                <a:cs typeface="NikoshBAN" pitchFamily="2" charset="0"/>
              </a:rPr>
              <a:t>স্বাগ ত ম</a:t>
            </a:r>
            <a:endParaRPr lang="bn-BD" sz="13800" dirty="0" smtClean="0">
              <a:solidFill>
                <a:srgbClr val="4D7C0E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20496898">
            <a:off x="8037145" y="187960"/>
            <a:ext cx="2213711" cy="6314219"/>
          </a:xfrm>
          <a:prstGeom prst="diagStripe">
            <a:avLst>
              <a:gd name="adj" fmla="val 7668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Diagonal Stripe 5"/>
          <p:cNvSpPr/>
          <p:nvPr/>
        </p:nvSpPr>
        <p:spPr>
          <a:xfrm rot="20784508">
            <a:off x="7804790" y="96026"/>
            <a:ext cx="1611620" cy="6665947"/>
          </a:xfrm>
          <a:prstGeom prst="diagStripe">
            <a:avLst>
              <a:gd name="adj" fmla="val 76687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21043306">
            <a:off x="7632284" y="42286"/>
            <a:ext cx="1066070" cy="6673498"/>
          </a:xfrm>
          <a:prstGeom prst="diagStripe">
            <a:avLst>
              <a:gd name="adj" fmla="val 7668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Diagonal Stripe 7"/>
          <p:cNvSpPr/>
          <p:nvPr/>
        </p:nvSpPr>
        <p:spPr>
          <a:xfrm rot="21043306">
            <a:off x="7390712" y="35221"/>
            <a:ext cx="979577" cy="6687628"/>
          </a:xfrm>
          <a:prstGeom prst="diagStripe">
            <a:avLst>
              <a:gd name="adj" fmla="val 7668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772400" y="381000"/>
            <a:ext cx="914400" cy="914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8229600" y="0"/>
            <a:ext cx="914400" cy="914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315200" y="685800"/>
            <a:ext cx="914400" cy="914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133600" y="2438400"/>
            <a:ext cx="6019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সালের একক ও দশক স্থানীয় অংক দুটি শূন্য  হলে ৪০০ দিয়া ভাগ ।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( ১৫</a:t>
            </a:r>
            <a:r>
              <a:rPr lang="bn-IN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০০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,২১</a:t>
            </a:r>
            <a:r>
              <a:rPr lang="bn-IN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০০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, ১৮</a:t>
            </a:r>
            <a:r>
              <a:rPr lang="bn-IN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০০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)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gonal Stripe 4"/>
          <p:cNvSpPr/>
          <p:nvPr/>
        </p:nvSpPr>
        <p:spPr>
          <a:xfrm rot="20496898">
            <a:off x="8037144" y="187960"/>
            <a:ext cx="2213711" cy="6314219"/>
          </a:xfrm>
          <a:prstGeom prst="diagStripe">
            <a:avLst>
              <a:gd name="adj" fmla="val 7668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Diagonal Stripe 5"/>
          <p:cNvSpPr/>
          <p:nvPr/>
        </p:nvSpPr>
        <p:spPr>
          <a:xfrm rot="20784508">
            <a:off x="7804790" y="96026"/>
            <a:ext cx="1611620" cy="6665947"/>
          </a:xfrm>
          <a:prstGeom prst="diagStripe">
            <a:avLst>
              <a:gd name="adj" fmla="val 76687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21043306">
            <a:off x="7632284" y="42286"/>
            <a:ext cx="1066070" cy="6673498"/>
          </a:xfrm>
          <a:prstGeom prst="diagStripe">
            <a:avLst>
              <a:gd name="adj" fmla="val 7668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Diagonal Stripe 7"/>
          <p:cNvSpPr/>
          <p:nvPr/>
        </p:nvSpPr>
        <p:spPr>
          <a:xfrm rot="21043306">
            <a:off x="7390712" y="35221"/>
            <a:ext cx="979577" cy="6687628"/>
          </a:xfrm>
          <a:prstGeom prst="diagStripe">
            <a:avLst>
              <a:gd name="adj" fmla="val 7668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772400" y="381000"/>
            <a:ext cx="914400" cy="914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8229600" y="0"/>
            <a:ext cx="914400" cy="914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315200" y="685800"/>
            <a:ext cx="914400" cy="914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66800" y="533400"/>
            <a:ext cx="1752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২০০০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Division 9"/>
          <p:cNvSpPr/>
          <p:nvPr/>
        </p:nvSpPr>
        <p:spPr>
          <a:xfrm>
            <a:off x="2362200" y="533400"/>
            <a:ext cx="1295400" cy="762000"/>
          </a:xfrm>
          <a:prstGeom prst="mathDivide">
            <a:avLst>
              <a:gd name="adj1" fmla="val 1000"/>
              <a:gd name="adj2" fmla="val 5880"/>
              <a:gd name="adj3" fmla="val 124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505200" y="533400"/>
            <a:ext cx="236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৪০০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Equal 11"/>
          <p:cNvSpPr/>
          <p:nvPr/>
        </p:nvSpPr>
        <p:spPr>
          <a:xfrm>
            <a:off x="4495800" y="685800"/>
            <a:ext cx="1295400" cy="457200"/>
          </a:xfrm>
          <a:prstGeom prst="mathEqual">
            <a:avLst>
              <a:gd name="adj1" fmla="val 23520"/>
              <a:gd name="adj2" fmla="val 185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91200" y="457200"/>
            <a:ext cx="129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৫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43000" y="1752600"/>
            <a:ext cx="601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 তাহলে ২০০০ সাল অধিবর্ষ 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19200" y="2819400"/>
            <a:ext cx="1447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b="1" dirty="0" smtClean="0">
                <a:latin typeface="NikoshBAN" pitchFamily="2" charset="0"/>
                <a:cs typeface="NikoshBAN" pitchFamily="2" charset="0"/>
              </a:rPr>
              <a:t>১৫০০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Division 16"/>
          <p:cNvSpPr/>
          <p:nvPr/>
        </p:nvSpPr>
        <p:spPr>
          <a:xfrm>
            <a:off x="2362200" y="2819400"/>
            <a:ext cx="1295400" cy="762000"/>
          </a:xfrm>
          <a:prstGeom prst="mathDivide">
            <a:avLst>
              <a:gd name="adj1" fmla="val 1000"/>
              <a:gd name="adj2" fmla="val 5880"/>
              <a:gd name="adj3" fmla="val 124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429000" y="2819400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৪০০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Equal 19"/>
          <p:cNvSpPr/>
          <p:nvPr/>
        </p:nvSpPr>
        <p:spPr>
          <a:xfrm>
            <a:off x="4419600" y="2971800"/>
            <a:ext cx="838200" cy="4572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Action Button: Help 20">
            <a:hlinkClick r:id="" action="ppaction://noaction" highlightClick="1"/>
          </p:cNvPr>
          <p:cNvSpPr/>
          <p:nvPr/>
        </p:nvSpPr>
        <p:spPr>
          <a:xfrm>
            <a:off x="5334000" y="2895600"/>
            <a:ext cx="1524000" cy="533400"/>
          </a:xfrm>
          <a:prstGeom prst="actionButtonHelp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219200" y="4572000"/>
            <a:ext cx="601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 তাহলে ১৫০০  সাল অধিবর্ষ নয় 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77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770" decel="100000"/>
                                        <p:tgtEl>
                                          <p:spTgt spid="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/>
      <p:bldP spid="12" grpId="0" animBg="1"/>
      <p:bldP spid="13" grpId="1"/>
      <p:bldP spid="14" grpId="0"/>
      <p:bldP spid="16" grpId="0"/>
      <p:bldP spid="17" grpId="0" animBg="1"/>
      <p:bldP spid="18" grpId="0"/>
      <p:bldP spid="20" grpId="0" animBg="1"/>
      <p:bldP spid="21" grpId="0" animBg="1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 rot="16200000">
            <a:off x="3641497" y="-1474196"/>
            <a:ext cx="1861006" cy="5181600"/>
          </a:xfrm>
          <a:prstGeom prst="roundRect">
            <a:avLst>
              <a:gd name="adj" fmla="val 50000"/>
            </a:avLst>
          </a:prstGeom>
          <a:noFill/>
          <a:ln w="111125" cap="rnd" cmpd="sng">
            <a:noFill/>
            <a:prstDash val="sysDot"/>
            <a:beve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wrap="square" lIns="0" rtlCol="0" anchor="t" anchorCtr="0">
            <a:spAutoFit/>
          </a:bodyPr>
          <a:lstStyle/>
          <a:p>
            <a:pPr algn="ctr"/>
            <a:r>
              <a:rPr lang="bn-BD" sz="8000" b="1" dirty="0" smtClean="0">
                <a:ln w="31550" cmpd="sng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বাড়ির কাজ </a:t>
            </a:r>
            <a:endParaRPr lang="en-US" sz="8000" b="1" dirty="0">
              <a:ln w="31550" cmpd="sng">
                <a:solidFill>
                  <a:srgbClr val="FF0000"/>
                </a:solidFill>
                <a:prstDash val="solid"/>
              </a:ln>
              <a:solidFill>
                <a:srgbClr val="FFFF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2697480"/>
            <a:ext cx="8382000" cy="347472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oubleWave1">
              <a:avLst>
                <a:gd name="adj1" fmla="val 6250"/>
                <a:gd name="adj2" fmla="val 91"/>
              </a:avLst>
            </a:prstTxWarp>
            <a:spAutoFit/>
            <a:scene3d>
              <a:camera prst="perspectiveAbove"/>
              <a:lightRig rig="flat" dir="t"/>
            </a:scene3d>
            <a:sp3d extrusionH="57150" contourW="12700" prstMaterial="powder">
              <a:bevelT w="27940" h="12700"/>
              <a:extrusionClr>
                <a:srgbClr val="FF0000"/>
              </a:extrusionClr>
              <a:contourClr>
                <a:srgbClr val="FFFF00"/>
              </a:contourClr>
            </a:sp3d>
          </a:bodyPr>
          <a:lstStyle/>
          <a:p>
            <a:pPr algn="ctr"/>
            <a:r>
              <a:rPr lang="en-US" sz="7200" b="1" spc="150" dirty="0" smtClean="0">
                <a:ln w="57150" cmpd="dbl">
                  <a:solidFill>
                    <a:srgbClr val="FF0000"/>
                  </a:solidFill>
                  <a:prstDash val="sysDot"/>
                </a:ln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25400" algn="tl" rotWithShape="0">
                    <a:schemeClr val="accent6">
                      <a:lumMod val="60000"/>
                      <a:lumOff val="40000"/>
                      <a:alpha val="43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 অধিবর্ষ কি না নির্ণয় করে </a:t>
            </a:r>
            <a:r>
              <a:rPr lang="bn-BD" sz="7200" b="1" spc="150" dirty="0" smtClean="0">
                <a:ln w="57150" cmpd="dbl">
                  <a:solidFill>
                    <a:srgbClr val="FF0000"/>
                  </a:solidFill>
                  <a:prstDash val="sysDot"/>
                </a:ln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25400" algn="tl" rotWithShape="0">
                    <a:schemeClr val="accent6">
                      <a:lumMod val="60000"/>
                      <a:lumOff val="40000"/>
                      <a:alpha val="43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তোমার </a:t>
            </a:r>
            <a:r>
              <a:rPr lang="en-US" sz="7200" b="1" spc="150" dirty="0" smtClean="0">
                <a:ln w="57150" cmpd="dbl">
                  <a:solidFill>
                    <a:srgbClr val="FF0000"/>
                  </a:solidFill>
                  <a:prstDash val="sysDot"/>
                </a:ln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25400" algn="tl" rotWithShape="0">
                    <a:schemeClr val="accent6">
                      <a:lumMod val="60000"/>
                      <a:lumOff val="40000"/>
                      <a:alpha val="43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খাতায় </a:t>
            </a:r>
            <a:endParaRPr lang="bn-BD" sz="7200" b="1" spc="150" dirty="0" smtClean="0">
              <a:ln w="57150" cmpd="dbl">
                <a:solidFill>
                  <a:srgbClr val="FF0000"/>
                </a:solidFill>
                <a:prstDash val="sysDot"/>
              </a:ln>
              <a:solidFill>
                <a:srgbClr val="FF00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25400" algn="tl" rotWithShape="0">
                  <a:schemeClr val="accent6">
                    <a:lumMod val="60000"/>
                    <a:lumOff val="40000"/>
                    <a:alpha val="43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7200" b="1" spc="150" dirty="0" smtClean="0">
                <a:ln w="57150" cmpd="dbl">
                  <a:solidFill>
                    <a:srgbClr val="FF0000"/>
                  </a:solidFill>
                  <a:prstDash val="sysDot"/>
                </a:ln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25400" algn="tl" rotWithShape="0">
                    <a:schemeClr val="accent6">
                      <a:lumMod val="60000"/>
                      <a:lumOff val="40000"/>
                      <a:alpha val="43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লিখে আনবে।  </a:t>
            </a:r>
            <a:endParaRPr lang="en-US" sz="7200" b="1" spc="150" dirty="0" smtClean="0">
              <a:ln w="57150" cmpd="dbl">
                <a:solidFill>
                  <a:srgbClr val="FF0000"/>
                </a:solidFill>
                <a:prstDash val="sysDot"/>
              </a:ln>
              <a:solidFill>
                <a:srgbClr val="FF00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25400" algn="tl" rotWithShape="0">
                  <a:schemeClr val="accent6">
                    <a:lumMod val="60000"/>
                    <a:lumOff val="40000"/>
                    <a:alpha val="43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5-Point Star 6"/>
          <p:cNvSpPr/>
          <p:nvPr/>
        </p:nvSpPr>
        <p:spPr>
          <a:xfrm>
            <a:off x="2514600" y="1508760"/>
            <a:ext cx="152400" cy="365760"/>
          </a:xfrm>
          <a:prstGeom prst="star5">
            <a:avLst/>
          </a:prstGeom>
          <a:blipFill>
            <a:blip r:embed="rId2" cstate="print"/>
            <a:stretch>
              <a:fillRect/>
            </a:stretch>
          </a:blipFill>
          <a:ln w="63500" cap="rnd">
            <a:noFill/>
            <a:prstDash val="sysDot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Fron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6705600" y="1508760"/>
            <a:ext cx="152400" cy="365760"/>
          </a:xfrm>
          <a:prstGeom prst="star5">
            <a:avLst/>
          </a:prstGeom>
          <a:blipFill>
            <a:blip r:embed="rId2" cstate="print"/>
            <a:stretch>
              <a:fillRect/>
            </a:stretch>
          </a:blipFill>
          <a:ln w="63500" cap="rnd">
            <a:noFill/>
            <a:prstDash val="sysDot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Fron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2895600" y="1508760"/>
            <a:ext cx="152400" cy="365760"/>
          </a:xfrm>
          <a:prstGeom prst="star5">
            <a:avLst/>
          </a:prstGeom>
          <a:blipFill>
            <a:blip r:embed="rId2" cstate="print"/>
            <a:stretch>
              <a:fillRect/>
            </a:stretch>
          </a:blipFill>
          <a:ln w="63500" cap="rnd">
            <a:noFill/>
            <a:prstDash val="sysDot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Fron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3276600" y="1508760"/>
            <a:ext cx="152400" cy="365760"/>
          </a:xfrm>
          <a:prstGeom prst="star5">
            <a:avLst/>
          </a:prstGeom>
          <a:blipFill>
            <a:blip r:embed="rId2" cstate="print"/>
            <a:stretch>
              <a:fillRect/>
            </a:stretch>
          </a:blipFill>
          <a:ln w="63500" cap="rnd">
            <a:noFill/>
            <a:prstDash val="sysDot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Fron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3657600" y="1508760"/>
            <a:ext cx="152400" cy="365760"/>
          </a:xfrm>
          <a:prstGeom prst="star5">
            <a:avLst/>
          </a:prstGeom>
          <a:blipFill>
            <a:blip r:embed="rId2" cstate="print"/>
            <a:stretch>
              <a:fillRect/>
            </a:stretch>
          </a:blipFill>
          <a:ln w="63500" cap="rnd">
            <a:noFill/>
            <a:prstDash val="sysDot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Fron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4038600" y="1508760"/>
            <a:ext cx="152400" cy="365760"/>
          </a:xfrm>
          <a:prstGeom prst="star5">
            <a:avLst/>
          </a:prstGeom>
          <a:blipFill>
            <a:blip r:embed="rId2" cstate="print"/>
            <a:stretch>
              <a:fillRect/>
            </a:stretch>
          </a:blipFill>
          <a:ln w="63500" cap="rnd">
            <a:noFill/>
            <a:prstDash val="sysDot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Fron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13" name="5-Point Star 12"/>
          <p:cNvSpPr/>
          <p:nvPr/>
        </p:nvSpPr>
        <p:spPr>
          <a:xfrm>
            <a:off x="4419600" y="1508760"/>
            <a:ext cx="152400" cy="365760"/>
          </a:xfrm>
          <a:prstGeom prst="star5">
            <a:avLst/>
          </a:prstGeom>
          <a:blipFill>
            <a:blip r:embed="rId2" cstate="print"/>
            <a:stretch>
              <a:fillRect/>
            </a:stretch>
          </a:blipFill>
          <a:ln w="63500" cap="rnd">
            <a:noFill/>
            <a:prstDash val="sysDot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Fron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14" name="5-Point Star 13"/>
          <p:cNvSpPr/>
          <p:nvPr/>
        </p:nvSpPr>
        <p:spPr>
          <a:xfrm>
            <a:off x="4800600" y="1508760"/>
            <a:ext cx="152400" cy="365760"/>
          </a:xfrm>
          <a:prstGeom prst="star5">
            <a:avLst/>
          </a:prstGeom>
          <a:blipFill>
            <a:blip r:embed="rId2" cstate="print"/>
            <a:stretch>
              <a:fillRect/>
            </a:stretch>
          </a:blipFill>
          <a:ln w="63500" cap="rnd">
            <a:noFill/>
            <a:prstDash val="sysDot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Fron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15" name="5-Point Star 14"/>
          <p:cNvSpPr/>
          <p:nvPr/>
        </p:nvSpPr>
        <p:spPr>
          <a:xfrm>
            <a:off x="5181600" y="1508760"/>
            <a:ext cx="152400" cy="365760"/>
          </a:xfrm>
          <a:prstGeom prst="star5">
            <a:avLst/>
          </a:prstGeom>
          <a:blipFill>
            <a:blip r:embed="rId2" cstate="print"/>
            <a:stretch>
              <a:fillRect/>
            </a:stretch>
          </a:blipFill>
          <a:ln w="63500" cap="rnd">
            <a:noFill/>
            <a:prstDash val="sysDot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Fron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16" name="5-Point Star 15"/>
          <p:cNvSpPr/>
          <p:nvPr/>
        </p:nvSpPr>
        <p:spPr>
          <a:xfrm>
            <a:off x="5562600" y="1508760"/>
            <a:ext cx="152400" cy="365760"/>
          </a:xfrm>
          <a:prstGeom prst="star5">
            <a:avLst/>
          </a:prstGeom>
          <a:blipFill>
            <a:blip r:embed="rId2" cstate="print"/>
            <a:stretch>
              <a:fillRect/>
            </a:stretch>
          </a:blipFill>
          <a:ln w="63500" cap="rnd">
            <a:noFill/>
            <a:prstDash val="sysDot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Fron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17" name="5-Point Star 16"/>
          <p:cNvSpPr/>
          <p:nvPr/>
        </p:nvSpPr>
        <p:spPr>
          <a:xfrm>
            <a:off x="5943600" y="1508760"/>
            <a:ext cx="152400" cy="365760"/>
          </a:xfrm>
          <a:prstGeom prst="star5">
            <a:avLst/>
          </a:prstGeom>
          <a:blipFill>
            <a:blip r:embed="rId2" cstate="print"/>
            <a:stretch>
              <a:fillRect/>
            </a:stretch>
          </a:blipFill>
          <a:ln w="63500" cap="rnd">
            <a:noFill/>
            <a:prstDash val="sysDot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Fron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  <p:sp>
        <p:nvSpPr>
          <p:cNvPr id="18" name="5-Point Star 17"/>
          <p:cNvSpPr/>
          <p:nvPr/>
        </p:nvSpPr>
        <p:spPr>
          <a:xfrm>
            <a:off x="6324600" y="1508760"/>
            <a:ext cx="152400" cy="365760"/>
          </a:xfrm>
          <a:prstGeom prst="star5">
            <a:avLst/>
          </a:prstGeom>
          <a:blipFill>
            <a:blip r:embed="rId2" cstate="print"/>
            <a:stretch>
              <a:fillRect/>
            </a:stretch>
          </a:blipFill>
          <a:ln w="63500" cap="rnd">
            <a:noFill/>
            <a:prstDash val="sysDot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Fron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228600" y="838200"/>
            <a:ext cx="6934200" cy="5486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iagonal Stripe 4"/>
          <p:cNvSpPr/>
          <p:nvPr/>
        </p:nvSpPr>
        <p:spPr>
          <a:xfrm rot="20496898">
            <a:off x="8037144" y="187960"/>
            <a:ext cx="2213711" cy="6314219"/>
          </a:xfrm>
          <a:prstGeom prst="diagStripe">
            <a:avLst>
              <a:gd name="adj" fmla="val 7668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Diagonal Stripe 5"/>
          <p:cNvSpPr/>
          <p:nvPr/>
        </p:nvSpPr>
        <p:spPr>
          <a:xfrm rot="20784508">
            <a:off x="7804790" y="96026"/>
            <a:ext cx="1611620" cy="6665947"/>
          </a:xfrm>
          <a:prstGeom prst="diagStripe">
            <a:avLst>
              <a:gd name="adj" fmla="val 76687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21043306">
            <a:off x="7632284" y="42286"/>
            <a:ext cx="1066070" cy="6673498"/>
          </a:xfrm>
          <a:prstGeom prst="diagStripe">
            <a:avLst>
              <a:gd name="adj" fmla="val 7668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Diagonal Stripe 7"/>
          <p:cNvSpPr/>
          <p:nvPr/>
        </p:nvSpPr>
        <p:spPr>
          <a:xfrm rot="21043306">
            <a:off x="7390712" y="35221"/>
            <a:ext cx="979577" cy="6687628"/>
          </a:xfrm>
          <a:prstGeom prst="diagStripe">
            <a:avLst>
              <a:gd name="adj" fmla="val 7668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772400" y="381000"/>
            <a:ext cx="914400" cy="914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8229600" y="0"/>
            <a:ext cx="914400" cy="914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315200" y="685800"/>
            <a:ext cx="914400" cy="914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057400" y="1828800"/>
            <a:ext cx="4267200" cy="415498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IN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১৯৯০,১৯৮৮, ১৯৯৬, ২০১২ ,১৯৮২,২০০০, ২০০৮,২০২০, ১২০০,১৪০০</a:t>
            </a:r>
            <a:r>
              <a:rPr lang="bn-IN" sz="4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, ১৯০০,১৬০০ </a:t>
            </a:r>
            <a:r>
              <a:rPr lang="bn-IN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,১৮০০,১৭০০।  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lomingpurpleflower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581400" y="28956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4800" b="1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71800" y="1676400"/>
            <a:ext cx="2819400" cy="3200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7162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flipH="1">
            <a:off x="1371600" y="533400"/>
            <a:ext cx="6629400" cy="5562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8382000" y="228600"/>
            <a:ext cx="533400" cy="533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534400" y="381000"/>
            <a:ext cx="533400" cy="533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8382000" y="6591300"/>
            <a:ext cx="533400" cy="533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8229600" y="6324600"/>
            <a:ext cx="533400" cy="533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28600" y="228600"/>
            <a:ext cx="533400" cy="533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81000" y="381000"/>
            <a:ext cx="533400" cy="533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28600" y="6324600"/>
            <a:ext cx="533400" cy="533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57200" y="6096000"/>
            <a:ext cx="533400" cy="533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un 23"/>
          <p:cNvSpPr/>
          <p:nvPr/>
        </p:nvSpPr>
        <p:spPr>
          <a:xfrm>
            <a:off x="7086600" y="685800"/>
            <a:ext cx="838200" cy="762000"/>
          </a:xfrm>
          <a:prstGeom prst="sun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un 24"/>
          <p:cNvSpPr/>
          <p:nvPr/>
        </p:nvSpPr>
        <p:spPr>
          <a:xfrm>
            <a:off x="1676400" y="5029200"/>
            <a:ext cx="838200" cy="762000"/>
          </a:xfrm>
          <a:prstGeom prst="sun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un 25"/>
          <p:cNvSpPr/>
          <p:nvPr/>
        </p:nvSpPr>
        <p:spPr>
          <a:xfrm>
            <a:off x="1524000" y="762000"/>
            <a:ext cx="838200" cy="762000"/>
          </a:xfrm>
          <a:prstGeom prst="sun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un 26"/>
          <p:cNvSpPr/>
          <p:nvPr/>
        </p:nvSpPr>
        <p:spPr>
          <a:xfrm>
            <a:off x="7010400" y="5029200"/>
            <a:ext cx="838200" cy="762000"/>
          </a:xfrm>
          <a:prstGeom prst="sun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819400" y="609600"/>
            <a:ext cx="327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</a:t>
            </a:r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রিচিতি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133600" y="1981200"/>
            <a:ext cx="4876800" cy="329320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মোহাম্মদ আলী হোসেন</a:t>
            </a:r>
            <a:endParaRPr lang="bn-BD" sz="48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pPr algn="ctr"/>
            <a:r>
              <a:rPr lang="bn-IN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চর কাশিম নগর 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সরকারি প্রাথমিক বিদ্যালয়।</a:t>
            </a:r>
          </a:p>
          <a:p>
            <a:pPr algn="ctr"/>
            <a:r>
              <a:rPr lang="bn-IN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বেলাব,নরসিংদী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4343400" y="1676400"/>
            <a:ext cx="2514600" cy="1588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953000" y="1752600"/>
            <a:ext cx="2514600" cy="158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38000">
                <a:schemeClr val="accent3">
                  <a:lumMod val="60000"/>
                  <a:lumOff val="40000"/>
                  <a:alpha val="63000"/>
                </a:schemeClr>
              </a:gs>
              <a:gs pos="28000">
                <a:srgbClr val="FEE7F2"/>
              </a:gs>
              <a:gs pos="44000">
                <a:srgbClr val="FAC77D">
                  <a:alpha val="52000"/>
                </a:srgbClr>
              </a:gs>
              <a:gs pos="61000">
                <a:srgbClr val="FBA97D"/>
              </a:gs>
              <a:gs pos="100000">
                <a:srgbClr val="FBD49C">
                  <a:alpha val="0"/>
                </a:srgbClr>
              </a:gs>
              <a:gs pos="100000">
                <a:srgbClr val="FEE7F2"/>
              </a:gs>
            </a:gsLst>
            <a:lin ang="81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5"/>
          <p:cNvGrpSpPr/>
          <p:nvPr/>
        </p:nvGrpSpPr>
        <p:grpSpPr>
          <a:xfrm>
            <a:off x="1066800" y="1066800"/>
            <a:ext cx="6400800" cy="4038600"/>
            <a:chOff x="1143000" y="1219200"/>
            <a:chExt cx="6400800" cy="4038600"/>
          </a:xfrm>
        </p:grpSpPr>
        <p:sp>
          <p:nvSpPr>
            <p:cNvPr id="4" name="Oval Callout 3"/>
            <p:cNvSpPr/>
            <p:nvPr/>
          </p:nvSpPr>
          <p:spPr>
            <a:xfrm>
              <a:off x="1143000" y="1219200"/>
              <a:ext cx="6400800" cy="4038600"/>
            </a:xfrm>
            <a:prstGeom prst="wedgeEllipseCallout">
              <a:avLst>
                <a:gd name="adj1" fmla="val -57696"/>
                <a:gd name="adj2" fmla="val 73225"/>
              </a:avLst>
            </a:prstGeom>
            <a:solidFill>
              <a:srgbClr val="92D050"/>
            </a:solidFill>
            <a:ln>
              <a:noFill/>
            </a:ln>
            <a:effectLst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  <a:scene3d>
              <a:camera prst="perspectiveFront" fov="5100000">
                <a:rot lat="0" lon="2100000" rev="0"/>
              </a:camera>
              <a:lightRig rig="flood" dir="t">
                <a:rot lat="0" lon="0" rev="13800000"/>
              </a:lightRig>
            </a:scene3d>
            <a:sp3d extrusionH="107950" prstMaterial="plastic">
              <a:bevelT w="82550" h="63500" prst="divot"/>
              <a:bevelB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276600" y="2057400"/>
              <a:ext cx="3352800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5400" b="1" dirty="0" smtClean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NikoshBAN" pitchFamily="2" charset="0"/>
                  <a:cs typeface="NikoshBAN" pitchFamily="2" charset="0"/>
                </a:rPr>
                <a:t>আবেগ সৃস্টি</a:t>
              </a:r>
            </a:p>
            <a:p>
              <a:pPr algn="ctr"/>
              <a:r>
                <a:rPr lang="bn-BD" sz="5400" b="1" dirty="0" smtClean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NikoshBAN" pitchFamily="2" charset="0"/>
                  <a:cs typeface="NikoshBAN" pitchFamily="2" charset="0"/>
                </a:rPr>
                <a:t>ছবির মাধ্যমে</a:t>
              </a:r>
              <a:endParaRPr 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ikoshBAN" pitchFamily="2" charset="0"/>
                <a:cs typeface="NikoshBAN" pitchFamily="2" charset="0"/>
              </a:endParaRPr>
            </a:p>
          </p:txBody>
        </p:sp>
      </p:grpSp>
      <p:pic>
        <p:nvPicPr>
          <p:cNvPr id="7" name="Picture 6" descr="tumblr_mhtld896OD1rekarfo1_500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85800" cy="6858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0"/>
            <a:ext cx="381000" cy="685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19200" y="0"/>
            <a:ext cx="2286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8600" y="0"/>
            <a:ext cx="762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676400" y="0"/>
            <a:ext cx="838200" cy="20574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524000" y="762000"/>
            <a:ext cx="83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</a:t>
            </a:r>
            <a:endParaRPr lang="en-US" sz="9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38400" y="1143000"/>
            <a:ext cx="373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ঠ  </a:t>
            </a:r>
            <a:r>
              <a:rPr lang="bn-BD" sz="6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0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895600" y="2057400"/>
            <a:ext cx="3657600" cy="1588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962400" y="2209800"/>
            <a:ext cx="4800600" cy="1588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24200" y="2895600"/>
            <a:ext cx="3124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শ্রে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ণি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- পঞ্চম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90800" y="4572000"/>
            <a:ext cx="5029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বি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ষয়- প্রাথমিক গ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ণি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657600" y="3886200"/>
            <a:ext cx="3657600" cy="1588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114800" y="4038600"/>
            <a:ext cx="4800600" cy="1588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352800" y="5562600"/>
            <a:ext cx="3657600" cy="1588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114800" y="5715000"/>
            <a:ext cx="4800600" cy="1588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  <p:bldP spid="12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20496898">
            <a:off x="8037144" y="187960"/>
            <a:ext cx="2213711" cy="6314219"/>
          </a:xfrm>
          <a:prstGeom prst="diagStripe">
            <a:avLst>
              <a:gd name="adj" fmla="val 7668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Diagonal Stripe 5"/>
          <p:cNvSpPr/>
          <p:nvPr/>
        </p:nvSpPr>
        <p:spPr>
          <a:xfrm rot="20784508">
            <a:off x="7804790" y="96026"/>
            <a:ext cx="1611620" cy="6665947"/>
          </a:xfrm>
          <a:prstGeom prst="diagStripe">
            <a:avLst>
              <a:gd name="adj" fmla="val 76687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21043306">
            <a:off x="7632284" y="42286"/>
            <a:ext cx="1066070" cy="6673498"/>
          </a:xfrm>
          <a:prstGeom prst="diagStripe">
            <a:avLst>
              <a:gd name="adj" fmla="val 7668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Diagonal Stripe 7"/>
          <p:cNvSpPr/>
          <p:nvPr/>
        </p:nvSpPr>
        <p:spPr>
          <a:xfrm rot="21043306">
            <a:off x="7390712" y="35221"/>
            <a:ext cx="979577" cy="6687628"/>
          </a:xfrm>
          <a:prstGeom prst="diagStripe">
            <a:avLst>
              <a:gd name="adj" fmla="val 7668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66800" y="228600"/>
            <a:ext cx="762000" cy="1600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762000"/>
            <a:ext cx="1295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</a:t>
            </a:r>
            <a:endParaRPr lang="en-US" sz="8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52600" y="1143000"/>
            <a:ext cx="76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ঠ</a:t>
            </a:r>
            <a:endParaRPr lang="en-US" sz="6600" dirty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2743200" y="1676400"/>
            <a:ext cx="2057400" cy="685800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971800" y="1905000"/>
            <a:ext cx="2895600" cy="990600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791200" y="1524000"/>
            <a:ext cx="2819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কাদশ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অধ্যায়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43600" y="2438400"/>
            <a:ext cx="213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err="1" smtClean="0">
                <a:solidFill>
                  <a:srgbClr val="3616F6"/>
                </a:solidFill>
                <a:latin typeface="NikoshBAN" pitchFamily="2" charset="0"/>
                <a:cs typeface="NikoshBAN" pitchFamily="2" charset="0"/>
              </a:rPr>
              <a:t>স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ময়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rot="5400000" flipH="1" flipV="1">
            <a:off x="8343106" y="1867694"/>
            <a:ext cx="1588" cy="160020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7733506" y="1791494"/>
            <a:ext cx="1588" cy="160020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143000" y="2971800"/>
            <a:ext cx="838200" cy="1905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990600" y="3733800"/>
            <a:ext cx="83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</a:t>
            </a:r>
            <a:endParaRPr lang="en-US" sz="9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828800" y="41910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ঠ্যাংশ</a:t>
            </a:r>
            <a:endParaRPr lang="en-US" sz="5400" dirty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3048000" y="3657600"/>
            <a:ext cx="2057400" cy="685800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505200" y="3886200"/>
            <a:ext cx="2895600" cy="990600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477000" y="3886200"/>
            <a:ext cx="2209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D23AC0"/>
                </a:solidFill>
                <a:latin typeface="NikoshBAN" pitchFamily="2" charset="0"/>
                <a:cs typeface="NikoshBAN" pitchFamily="2" charset="0"/>
              </a:rPr>
              <a:t>অ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ধিবর্ষ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24400" y="4648200"/>
            <a:ext cx="441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উ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দাহরণ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পৃঃ ১১০- ১১১)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rot="5400000" flipH="1" flipV="1">
            <a:off x="8114506" y="4077494"/>
            <a:ext cx="1588" cy="160020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 flipH="1" flipV="1">
            <a:off x="8343106" y="4153694"/>
            <a:ext cx="1588" cy="160020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7772400" y="381000"/>
            <a:ext cx="914400" cy="914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8229600" y="0"/>
            <a:ext cx="914400" cy="914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315200" y="685800"/>
            <a:ext cx="914400" cy="914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  <p:bldP spid="18" grpId="0"/>
      <p:bldP spid="19" grpId="0"/>
      <p:bldP spid="23" grpId="0" animBg="1"/>
      <p:bldP spid="24" grpId="0"/>
      <p:bldP spid="25" grpId="0"/>
      <p:bldP spid="29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20496898">
            <a:off x="8037145" y="187960"/>
            <a:ext cx="2213711" cy="6314219"/>
          </a:xfrm>
          <a:prstGeom prst="diagStripe">
            <a:avLst>
              <a:gd name="adj" fmla="val 7668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Diagonal Stripe 5"/>
          <p:cNvSpPr/>
          <p:nvPr/>
        </p:nvSpPr>
        <p:spPr>
          <a:xfrm rot="20784508">
            <a:off x="7804790" y="96026"/>
            <a:ext cx="1611620" cy="6665947"/>
          </a:xfrm>
          <a:prstGeom prst="diagStripe">
            <a:avLst>
              <a:gd name="adj" fmla="val 76687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21043306">
            <a:off x="7632284" y="42286"/>
            <a:ext cx="1066070" cy="6673498"/>
          </a:xfrm>
          <a:prstGeom prst="diagStripe">
            <a:avLst>
              <a:gd name="adj" fmla="val 7668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Diagonal Stripe 7"/>
          <p:cNvSpPr/>
          <p:nvPr/>
        </p:nvSpPr>
        <p:spPr>
          <a:xfrm rot="21043306">
            <a:off x="7390712" y="35221"/>
            <a:ext cx="979577" cy="6687628"/>
          </a:xfrm>
          <a:prstGeom prst="diagStripe">
            <a:avLst>
              <a:gd name="adj" fmla="val 7668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772400" y="381000"/>
            <a:ext cx="914400" cy="914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8229600" y="0"/>
            <a:ext cx="914400" cy="914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315200" y="685800"/>
            <a:ext cx="914400" cy="914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1447800" y="228600"/>
            <a:ext cx="5638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খ্রীঃ ৮ সাল থেকে অধিবর্ষ                     গণনা শুরু 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90600" y="2057400"/>
            <a:ext cx="701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v"/>
            </a:pPr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প্রতি ৪ বছরে ১ দিন বেরে যায় । </a:t>
            </a:r>
            <a:endParaRPr lang="en-US" sz="4400" dirty="0"/>
          </a:p>
        </p:txBody>
      </p:sp>
      <p:sp>
        <p:nvSpPr>
          <p:cNvPr id="39" name="TextBox 38"/>
          <p:cNvSpPr txBox="1"/>
          <p:nvPr/>
        </p:nvSpPr>
        <p:spPr>
          <a:xfrm>
            <a:off x="1524000" y="2819400"/>
            <a:ext cx="5867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IN" sz="4400" dirty="0" smtClean="0">
                <a:latin typeface="NikoshBAN" pitchFamily="2" charset="0"/>
                <a:cs typeface="NikoshBAN" pitchFamily="2" charset="0"/>
              </a:rPr>
              <a:t> তাই প্রতি চতুর্থ বছরকে অধিবর্ষ বা লিপ ইয়ার বলা হয় 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6" grpId="0"/>
      <p:bldP spid="38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85800" cy="6858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0"/>
            <a:ext cx="381000" cy="685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19200" y="0"/>
            <a:ext cx="2286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8600" y="0"/>
            <a:ext cx="762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752600" y="762000"/>
            <a:ext cx="6400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সালের একক ও দশক স্থানীয়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অংক দুটি শূন্য না হলে ৪ দিয়া ভাগ </a:t>
            </a:r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২০</a:t>
            </a:r>
            <a:r>
              <a:rPr lang="bn-IN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১২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, ১৯</a:t>
            </a:r>
            <a:r>
              <a:rPr lang="bn-IN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৯৮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,১৮</a:t>
            </a:r>
            <a:r>
              <a:rPr lang="bn-IN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০৪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)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gonal Stripe 4"/>
          <p:cNvSpPr/>
          <p:nvPr/>
        </p:nvSpPr>
        <p:spPr>
          <a:xfrm rot="20496898">
            <a:off x="8037144" y="187960"/>
            <a:ext cx="2213711" cy="6314219"/>
          </a:xfrm>
          <a:prstGeom prst="diagStripe">
            <a:avLst>
              <a:gd name="adj" fmla="val 7668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Diagonal Stripe 5"/>
          <p:cNvSpPr/>
          <p:nvPr/>
        </p:nvSpPr>
        <p:spPr>
          <a:xfrm rot="20784508">
            <a:off x="7804790" y="96026"/>
            <a:ext cx="1611620" cy="6665947"/>
          </a:xfrm>
          <a:prstGeom prst="diagStripe">
            <a:avLst>
              <a:gd name="adj" fmla="val 76687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iagonal Stripe 6"/>
          <p:cNvSpPr/>
          <p:nvPr/>
        </p:nvSpPr>
        <p:spPr>
          <a:xfrm rot="21043306">
            <a:off x="7632284" y="42286"/>
            <a:ext cx="1066070" cy="6673498"/>
          </a:xfrm>
          <a:prstGeom prst="diagStripe">
            <a:avLst>
              <a:gd name="adj" fmla="val 7668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Diagonal Stripe 7"/>
          <p:cNvSpPr/>
          <p:nvPr/>
        </p:nvSpPr>
        <p:spPr>
          <a:xfrm rot="21043306">
            <a:off x="7390712" y="35221"/>
            <a:ext cx="979577" cy="6687628"/>
          </a:xfrm>
          <a:prstGeom prst="diagStripe">
            <a:avLst>
              <a:gd name="adj" fmla="val 7668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772400" y="381000"/>
            <a:ext cx="914400" cy="914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8229600" y="0"/>
            <a:ext cx="914400" cy="914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315200" y="685800"/>
            <a:ext cx="914400" cy="914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14400" y="304800"/>
            <a:ext cx="5715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IN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৪</a:t>
            </a: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।  ১৯</a:t>
            </a:r>
            <a:r>
              <a:rPr lang="bn-IN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৯৮</a:t>
            </a: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।৪৯৯ </a:t>
            </a: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         </a:t>
            </a:r>
            <a:r>
              <a:rPr lang="bn-IN" sz="3600" u="sng" dirty="0" smtClean="0">
                <a:latin typeface="NikoshBAN" pitchFamily="2" charset="0"/>
                <a:cs typeface="NikoshBAN" pitchFamily="2" charset="0"/>
              </a:rPr>
              <a:t>১৬</a:t>
            </a: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           ৩৯</a:t>
            </a: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           </a:t>
            </a:r>
            <a:r>
              <a:rPr lang="bn-IN" sz="3600" u="sng" dirty="0" smtClean="0">
                <a:latin typeface="NikoshBAN" pitchFamily="2" charset="0"/>
                <a:cs typeface="NikoshBAN" pitchFamily="2" charset="0"/>
              </a:rPr>
              <a:t>৩৬</a:t>
            </a: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              ৩৮</a:t>
            </a: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             </a:t>
            </a:r>
            <a:r>
              <a:rPr lang="bn-IN" sz="3600" u="sng" dirty="0" smtClean="0">
                <a:latin typeface="NikoshBAN" pitchFamily="2" charset="0"/>
                <a:cs typeface="NikoshBAN" pitchFamily="2" charset="0"/>
              </a:rPr>
              <a:t> ৩৬</a:t>
            </a: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                 </a:t>
            </a:r>
            <a:r>
              <a:rPr lang="bn-IN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  </a:t>
            </a:r>
          </a:p>
          <a:p>
            <a:r>
              <a:rPr lang="bn-IN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যেহেতু ১৯৯৮ সাল ৪ দিয়া বিভাজ্য নয় , তাই ১৯৯৮ সাল অধিবর্ষ নয়।</a:t>
            </a:r>
            <a:endParaRPr lang="en-US" sz="4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90600" y="3048000"/>
            <a:ext cx="1905000" cy="769441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533400"/>
            <a:ext cx="1676400" cy="769441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২০০৪ 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Moon 5"/>
          <p:cNvSpPr/>
          <p:nvPr/>
        </p:nvSpPr>
        <p:spPr>
          <a:xfrm>
            <a:off x="2971800" y="457200"/>
            <a:ext cx="457200" cy="1066800"/>
          </a:xfrm>
          <a:prstGeom prst="moon">
            <a:avLst>
              <a:gd name="adj" fmla="val 29661"/>
            </a:avLst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Moon 6"/>
          <p:cNvSpPr/>
          <p:nvPr/>
        </p:nvSpPr>
        <p:spPr>
          <a:xfrm flipH="1">
            <a:off x="1524000" y="609600"/>
            <a:ext cx="381000" cy="914400"/>
          </a:xfrm>
          <a:prstGeom prst="moon">
            <a:avLst>
              <a:gd name="adj" fmla="val 29661"/>
            </a:avLst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867400" y="609600"/>
            <a:ext cx="2743200" cy="769441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৫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57800" y="1828800"/>
            <a:ext cx="3048000" cy="769441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২০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Minus 12"/>
          <p:cNvSpPr/>
          <p:nvPr/>
        </p:nvSpPr>
        <p:spPr>
          <a:xfrm>
            <a:off x="1676400" y="3810000"/>
            <a:ext cx="1371600" cy="152400"/>
          </a:xfrm>
          <a:prstGeom prst="mathMinus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172200" y="609600"/>
            <a:ext cx="990600" cy="769441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০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67200" y="3048000"/>
            <a:ext cx="2743200" cy="769441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53200" y="609600"/>
            <a:ext cx="1371600" cy="769441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১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67000" y="4343400"/>
            <a:ext cx="1524000" cy="769441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৪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Minus 15"/>
          <p:cNvSpPr/>
          <p:nvPr/>
        </p:nvSpPr>
        <p:spPr>
          <a:xfrm>
            <a:off x="2514600" y="4724400"/>
            <a:ext cx="914400" cy="609600"/>
          </a:xfrm>
          <a:prstGeom prst="mathMinus">
            <a:avLst>
              <a:gd name="adj1" fmla="val 8266"/>
            </a:avLst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886200" y="5105400"/>
            <a:ext cx="4495800" cy="707886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bn-IN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তাহলে ২০০৪ সাল অধিবর্ষ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5 -0.12208 L -0.375 -0.12208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4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5 -0.04485 L -0.175 -0.21133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" y="-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5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6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6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77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770" decel="100000"/>
                                        <p:tgtEl>
                                          <p:spTgt spid="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4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  <p:bldP spid="6" grpId="0" animBg="1"/>
      <p:bldP spid="7" grpId="0" animBg="1"/>
      <p:bldP spid="10" grpId="0"/>
      <p:bldP spid="11" grpId="0"/>
      <p:bldP spid="13" grpId="0" animBg="1"/>
      <p:bldP spid="9" grpId="0"/>
      <p:bldP spid="12" grpId="0"/>
      <p:bldP spid="14" grpId="0"/>
      <p:bldP spid="15" grpId="0"/>
      <p:bldP spid="16" grpId="0" animBg="1"/>
      <p:bldP spid="17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268</TotalTime>
  <Words>209</Words>
  <Application>Microsoft Office PowerPoint</Application>
  <PresentationFormat>On-screen Show (4:3)</PresentationFormat>
  <Paragraphs>56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Trek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DPE</dc:creator>
  <cp:lastModifiedBy>DPE</cp:lastModifiedBy>
  <cp:revision>46</cp:revision>
  <dcterms:created xsi:type="dcterms:W3CDTF">2013-08-31T04:41:41Z</dcterms:created>
  <dcterms:modified xsi:type="dcterms:W3CDTF">2013-09-23T01:31:45Z</dcterms:modified>
</cp:coreProperties>
</file>